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CC3300"/>
    <a:srgbClr val="80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k.vtb24.ru\dfs\CallCenter\Call%20Center\&#1056;&#1054;&#1054;&#1050;\&#1054;&#1069;&#1054;\&#1040;&#1076;&#1072;&#1088;&#1080;&#1095;\&#1054;&#1087;&#1077;&#1088;&#1072;&#1090;&#1088;.%20&#1043;&#1086;&#1076;&#1072;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Лист1!$F$8</c:f>
              <c:strCache>
                <c:ptCount val="1"/>
                <c:pt idx="0">
                  <c:v>1Q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Лист1!$G$7:$J$7</c:f>
              <c:strCache>
                <c:ptCount val="4"/>
                <c:pt idx="0">
                  <c:v>АНТ</c:v>
                </c:pt>
                <c:pt idx="1">
                  <c:v>Продажи</c:v>
                </c:pt>
                <c:pt idx="2">
                  <c:v>НКОК</c:v>
                </c:pt>
                <c:pt idx="3">
                  <c:v>ДУК</c:v>
                </c:pt>
              </c:strCache>
            </c:strRef>
          </c:cat>
          <c:val>
            <c:numRef>
              <c:f>Лист1!$G$8:$J$8</c:f>
              <c:numCache>
                <c:formatCode>General</c:formatCode>
                <c:ptCount val="4"/>
                <c:pt idx="0">
                  <c:v>122</c:v>
                </c:pt>
                <c:pt idx="1">
                  <c:v>0</c:v>
                </c:pt>
                <c:pt idx="2">
                  <c:v>120</c:v>
                </c:pt>
                <c:pt idx="3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2-4B84-B7BF-5BF48689C6F1}"/>
            </c:ext>
          </c:extLst>
        </c:ser>
        <c:ser>
          <c:idx val="1"/>
          <c:order val="1"/>
          <c:tx>
            <c:strRef>
              <c:f>Лист1!$F$9</c:f>
              <c:strCache>
                <c:ptCount val="1"/>
                <c:pt idx="0">
                  <c:v>2Q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Лист1!$G$7:$J$7</c:f>
              <c:strCache>
                <c:ptCount val="4"/>
                <c:pt idx="0">
                  <c:v>АНТ</c:v>
                </c:pt>
                <c:pt idx="1">
                  <c:v>Продажи</c:v>
                </c:pt>
                <c:pt idx="2">
                  <c:v>НКОК</c:v>
                </c:pt>
                <c:pt idx="3">
                  <c:v>ДУК</c:v>
                </c:pt>
              </c:strCache>
            </c:strRef>
          </c:cat>
          <c:val>
            <c:numRef>
              <c:f>Лист1!$G$9:$J$9</c:f>
              <c:numCache>
                <c:formatCode>General</c:formatCode>
                <c:ptCount val="4"/>
                <c:pt idx="0">
                  <c:v>118</c:v>
                </c:pt>
                <c:pt idx="1">
                  <c:v>227</c:v>
                </c:pt>
                <c:pt idx="2">
                  <c:v>120</c:v>
                </c:pt>
                <c:pt idx="3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2-4B84-B7BF-5BF48689C6F1}"/>
            </c:ext>
          </c:extLst>
        </c:ser>
        <c:ser>
          <c:idx val="2"/>
          <c:order val="2"/>
          <c:tx>
            <c:strRef>
              <c:f>Лист1!$F$10</c:f>
              <c:strCache>
                <c:ptCount val="1"/>
                <c:pt idx="0">
                  <c:v>3Q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Лист1!$G$7:$J$7</c:f>
              <c:strCache>
                <c:ptCount val="4"/>
                <c:pt idx="0">
                  <c:v>АНТ</c:v>
                </c:pt>
                <c:pt idx="1">
                  <c:v>Продажи</c:v>
                </c:pt>
                <c:pt idx="2">
                  <c:v>НКОК</c:v>
                </c:pt>
                <c:pt idx="3">
                  <c:v>ДУК</c:v>
                </c:pt>
              </c:strCache>
            </c:strRef>
          </c:cat>
          <c:val>
            <c:numRef>
              <c:f>Лист1!$G$10:$J$10</c:f>
              <c:numCache>
                <c:formatCode>General</c:formatCode>
                <c:ptCount val="4"/>
                <c:pt idx="0">
                  <c:v>121</c:v>
                </c:pt>
                <c:pt idx="1">
                  <c:v>241</c:v>
                </c:pt>
                <c:pt idx="2">
                  <c:v>120</c:v>
                </c:pt>
                <c:pt idx="3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82-4B84-B7BF-5BF48689C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3514224"/>
        <c:axId val="383508976"/>
      </c:barChart>
      <c:catAx>
        <c:axId val="38351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3508976"/>
        <c:crosses val="autoZero"/>
        <c:auto val="1"/>
        <c:lblAlgn val="ctr"/>
        <c:lblOffset val="100"/>
        <c:noMultiLvlLbl val="0"/>
      </c:catAx>
      <c:valAx>
        <c:axId val="383508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351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E9E3-004D-4A0C-BBC4-94FA62F487E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CDB-F0F9-4AA0-9542-A786882A3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4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E9E3-004D-4A0C-BBC4-94FA62F487E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CDB-F0F9-4AA0-9542-A786882A3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2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E9E3-004D-4A0C-BBC4-94FA62F487E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CDB-F0F9-4AA0-9542-A786882A3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1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E9E3-004D-4A0C-BBC4-94FA62F487E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CDB-F0F9-4AA0-9542-A786882A3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7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E9E3-004D-4A0C-BBC4-94FA62F487E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CDB-F0F9-4AA0-9542-A786882A3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6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E9E3-004D-4A0C-BBC4-94FA62F487E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CDB-F0F9-4AA0-9542-A786882A3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7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E9E3-004D-4A0C-BBC4-94FA62F487E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CDB-F0F9-4AA0-9542-A786882A3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2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E9E3-004D-4A0C-BBC4-94FA62F487E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CDB-F0F9-4AA0-9542-A786882A3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5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E9E3-004D-4A0C-BBC4-94FA62F487E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CDB-F0F9-4AA0-9542-A786882A3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4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E9E3-004D-4A0C-BBC4-94FA62F487E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CDB-F0F9-4AA0-9542-A786882A3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6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E9E3-004D-4A0C-BBC4-94FA62F487E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CDB-F0F9-4AA0-9542-A786882A3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6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AE9E3-004D-4A0C-BBC4-94FA62F487E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9CDB-F0F9-4AA0-9542-A786882A3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5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3" b="51841"/>
          <a:stretch/>
        </p:blipFill>
        <p:spPr>
          <a:xfrm>
            <a:off x="5715000" y="1035457"/>
            <a:ext cx="3456432" cy="266786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421977" y="4503418"/>
            <a:ext cx="2834287" cy="194309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213">
            <a:extLst>
              <a:ext uri="{FF2B5EF4-FFF2-40B4-BE49-F238E27FC236}">
                <a16:creationId xmlns:a16="http://schemas.microsoft.com/office/drawing/2014/main" id="{797E511A-8D58-4AE6-926C-F37C5E56C4CF}"/>
              </a:ext>
            </a:extLst>
          </p:cNvPr>
          <p:cNvSpPr txBox="1">
            <a:spLocks/>
          </p:cNvSpPr>
          <p:nvPr/>
        </p:nvSpPr>
        <p:spPr>
          <a:xfrm>
            <a:off x="640900" y="265202"/>
            <a:ext cx="6801073" cy="3877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rgbClr val="0A2896"/>
                </a:solidFill>
                <a:latin typeface="VTB Group Cond" charset="0"/>
                <a:ea typeface="VTB Group Cond" charset="0"/>
                <a:cs typeface="VTB Group Cond" charset="0"/>
              </a:defRPr>
            </a:lvl1pPr>
          </a:lstStyle>
          <a:p>
            <a:r>
              <a:rPr lang="ru-RU" sz="3600" dirty="0">
                <a:solidFill>
                  <a:srgbClr val="A50021"/>
                </a:solidFill>
                <a:latin typeface="Franklin Gothic Heavy" panose="020B0903020102020204" pitchFamily="34" charset="0"/>
              </a:rPr>
              <a:t>МОЯ ЭФФЕКТИВНОСТЬ</a:t>
            </a:r>
          </a:p>
        </p:txBody>
      </p:sp>
      <p:sp>
        <p:nvSpPr>
          <p:cNvPr id="5" name="TextBox 7"/>
          <p:cNvSpPr/>
          <p:nvPr/>
        </p:nvSpPr>
        <p:spPr>
          <a:xfrm>
            <a:off x="615663" y="5278419"/>
            <a:ext cx="7451540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АНТ </a:t>
            </a:r>
            <a:r>
              <a:rPr lang="ru-RU" sz="1400" b="0" strike="noStrike" spc="-1" dirty="0">
                <a:solidFill>
                  <a:schemeClr val="accent5">
                    <a:lumMod val="50000"/>
                  </a:schemeClr>
                </a:solidFill>
                <a:latin typeface="Franklin Gothic Medium Cond"/>
                <a:ea typeface="DejaVu Sans"/>
              </a:rPr>
              <a:t>– </a:t>
            </a: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среднее время </a:t>
            </a: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диалога, % от целевого значения</a:t>
            </a:r>
          </a:p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Продажи</a:t>
            </a:r>
            <a:r>
              <a:rPr lang="ru-RU" sz="14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 – </a:t>
            </a: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факт от выполнения плана, % от целевого значения</a:t>
            </a:r>
            <a:endParaRPr lang="ru-RU" sz="1200" b="1" spc="-1" dirty="0">
              <a:solidFill>
                <a:schemeClr val="tx2">
                  <a:lumMod val="50000"/>
                </a:schemeClr>
              </a:solidFill>
              <a:latin typeface="72 Light" panose="020B0303030000000003" pitchFamily="34" charset="0"/>
              <a:ea typeface="VTB Group Cond Extra Bold" panose="020B0906050504020204" pitchFamily="34" charset="-52"/>
              <a:cs typeface="72 Light" panose="020B0303030000000003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НКОК </a:t>
            </a:r>
            <a:r>
              <a:rPr lang="ru-RU" sz="14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– </a:t>
            </a: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норматив качества обслуживания </a:t>
            </a: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клиентов, балл от целевого значения</a:t>
            </a:r>
          </a:p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ДУК </a:t>
            </a:r>
            <a:r>
              <a:rPr lang="ru-RU" sz="14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– </a:t>
            </a: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доля удовлетворенных клиентов, % от целевого значения</a:t>
            </a:r>
          </a:p>
          <a:p>
            <a:pPr>
              <a:lnSpc>
                <a:spcPct val="100000"/>
              </a:lnSpc>
            </a:pPr>
            <a:endParaRPr lang="ru-RU" sz="1400" b="1" spc="-1" dirty="0">
              <a:solidFill>
                <a:schemeClr val="tx2">
                  <a:lumMod val="50000"/>
                </a:schemeClr>
              </a:solidFill>
              <a:latin typeface="72 Light" panose="020B0303030000000003" pitchFamily="34" charset="0"/>
              <a:ea typeface="VTB Group Cond Extra Bold" panose="020B0906050504020204" pitchFamily="34" charset="-52"/>
              <a:cs typeface="72 Light" panose="020B03030300000000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84521" y="4967673"/>
            <a:ext cx="2580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spc="-1" dirty="0">
                <a:solidFill>
                  <a:srgbClr val="A50021"/>
                </a:solidFill>
                <a:latin typeface="VTB Group Cond Extra Bold" panose="020B0906050504020204" pitchFamily="34" charset="-52"/>
                <a:ea typeface="VTB Group Cond Extra Bold" panose="020B0906050504020204" pitchFamily="34" charset="-52"/>
              </a:rPr>
              <a:t>Не принимаю на свой счет ничего, кроме денег…</a:t>
            </a:r>
            <a:endParaRPr lang="ru-RU" sz="2000" b="1" cap="all" spc="-1" dirty="0">
              <a:solidFill>
                <a:srgbClr val="A50021"/>
              </a:solidFill>
              <a:latin typeface="VTB Group Cond Extra Bold" panose="020B0906050504020204" pitchFamily="34" charset="-52"/>
              <a:ea typeface="VTB Group Cond Extra Bold" panose="020B0906050504020204" pitchFamily="34" charset="-5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47" y="4270103"/>
            <a:ext cx="3835238" cy="2410804"/>
          </a:xfrm>
          <a:prstGeom prst="rect">
            <a:avLst/>
          </a:prstGeom>
        </p:spPr>
      </p:pic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053639"/>
              </p:ext>
            </p:extLst>
          </p:nvPr>
        </p:nvGraphicFramePr>
        <p:xfrm>
          <a:off x="473215" y="1267190"/>
          <a:ext cx="6252633" cy="410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868680" y="3685032"/>
            <a:ext cx="5788152" cy="18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13" b="51841"/>
          <a:stretch/>
        </p:blipFill>
        <p:spPr>
          <a:xfrm>
            <a:off x="8584522" y="26337"/>
            <a:ext cx="3543084" cy="25156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026849" y="265202"/>
            <a:ext cx="2728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1" dirty="0" smtClean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Изучил </a:t>
            </a: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9 курсов на учебном портале, </a:t>
            </a:r>
            <a:r>
              <a:rPr lang="ru-RU" sz="1200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такие как</a:t>
            </a:r>
            <a:r>
              <a:rPr lang="ru-RU" sz="1200" spc="-1" dirty="0" smtClean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:</a:t>
            </a:r>
          </a:p>
          <a:p>
            <a:pPr algn="ctr"/>
            <a:r>
              <a:rPr lang="ru-RU" sz="1200" spc="-1" dirty="0" smtClean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 </a:t>
            </a:r>
            <a:endParaRPr lang="ru-RU" sz="1200" spc="-1" dirty="0">
              <a:solidFill>
                <a:schemeClr val="tx2">
                  <a:lumMod val="50000"/>
                </a:schemeClr>
              </a:solidFill>
              <a:latin typeface="72 Light" panose="020B0303030000000003" pitchFamily="34" charset="0"/>
              <a:ea typeface="VTB Group Cond Extra Bold" panose="020B0906050504020204" pitchFamily="34" charset="-52"/>
              <a:cs typeface="72 Light" panose="020B0303030000000003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«Эмоциональный интеллект»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«Управление конфликтами»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«Теория поколений в работе с возражениями клиента» и др.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33977" y="1381186"/>
            <a:ext cx="2633943" cy="127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Пройдены тренинги: </a:t>
            </a:r>
            <a:endParaRPr lang="ru-RU" sz="1200" b="1" spc="-1" dirty="0" smtClean="0">
              <a:solidFill>
                <a:schemeClr val="tx2">
                  <a:lumMod val="50000"/>
                </a:schemeClr>
              </a:solidFill>
              <a:latin typeface="72 Light" panose="020B0303030000000003" pitchFamily="34" charset="0"/>
              <a:ea typeface="VTB Group Cond Extra Bold" panose="020B0906050504020204" pitchFamily="34" charset="-52"/>
              <a:cs typeface="72 Light" panose="020B0303030000000003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200" b="1" spc="-1" dirty="0">
              <a:solidFill>
                <a:schemeClr val="tx2">
                  <a:lumMod val="50000"/>
                </a:schemeClr>
              </a:solidFill>
              <a:latin typeface="72 Light" panose="020B0303030000000003" pitchFamily="34" charset="0"/>
              <a:ea typeface="VTB Group Cond Extra Bold" panose="020B0906050504020204" pitchFamily="34" charset="-52"/>
              <a:cs typeface="72 Light" panose="020B0303030000000003" pitchFamily="34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«Голос клиента»</a:t>
            </a:r>
          </a:p>
          <a:p>
            <a:pPr marL="285750" indent="-285750" algn="ct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«Ведение сложных диалогов»</a:t>
            </a:r>
          </a:p>
          <a:p>
            <a:pPr marL="285750" indent="-285750" algn="ctr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«Основы наставничества для сотрудников</a:t>
            </a:r>
            <a:r>
              <a:rPr lang="ru-RU" sz="1200" spc="-1" dirty="0" smtClean="0">
                <a:solidFill>
                  <a:schemeClr val="tx2">
                    <a:lumMod val="50000"/>
                  </a:schemeClr>
                </a:solidFill>
                <a:latin typeface="72 Light" panose="020B0303030000000003" pitchFamily="34" charset="0"/>
                <a:ea typeface="VTB Group Cond Extra Bold" panose="020B0906050504020204" pitchFamily="34" charset="-52"/>
                <a:cs typeface="72 Light" panose="020B0303030000000003" pitchFamily="34" charset="0"/>
              </a:rPr>
              <a:t>»</a:t>
            </a:r>
            <a:endParaRPr lang="ru-RU" sz="1200" spc="-1" dirty="0">
              <a:solidFill>
                <a:schemeClr val="tx2">
                  <a:lumMod val="50000"/>
                </a:schemeClr>
              </a:solidFill>
              <a:latin typeface="72 Light" panose="020B0303030000000003" pitchFamily="34" charset="0"/>
              <a:ea typeface="VTB Group Cond Extra Bold" panose="020B0906050504020204" pitchFamily="34" charset="-52"/>
              <a:cs typeface="72 Light" panose="020B03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103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72 Light</vt:lpstr>
      <vt:lpstr>Arial</vt:lpstr>
      <vt:lpstr>Calibri</vt:lpstr>
      <vt:lpstr>Calibri Light</vt:lpstr>
      <vt:lpstr>DejaVu Sans</vt:lpstr>
      <vt:lpstr>Franklin Gothic Heavy</vt:lpstr>
      <vt:lpstr>Franklin Gothic Medium Cond</vt:lpstr>
      <vt:lpstr>VTB Group Cond</vt:lpstr>
      <vt:lpstr>VTB Group Cond Extra Bold</vt:lpstr>
      <vt:lpstr>Тема Office</vt:lpstr>
      <vt:lpstr>Презентация PowerPoint</vt:lpstr>
    </vt:vector>
  </TitlesOfParts>
  <Company>ВТБ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Адарич Виктория Евгеньевна</dc:creator>
  <cp:lastModifiedBy>Адарич Виктория Евгеньевна</cp:lastModifiedBy>
  <cp:revision>22</cp:revision>
  <dcterms:created xsi:type="dcterms:W3CDTF">2024-09-18T05:59:07Z</dcterms:created>
  <dcterms:modified xsi:type="dcterms:W3CDTF">2024-11-18T09:28:47Z</dcterms:modified>
</cp:coreProperties>
</file>