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  <p:sldMasterId id="2147483852" r:id="rId2"/>
  </p:sldMasterIdLst>
  <p:notesMasterIdLst>
    <p:notesMasterId r:id="rId10"/>
  </p:notesMasterIdLst>
  <p:sldIdLst>
    <p:sldId id="258" r:id="rId3"/>
    <p:sldId id="262" r:id="rId4"/>
    <p:sldId id="2134805321" r:id="rId5"/>
    <p:sldId id="2147377393" r:id="rId6"/>
    <p:sldId id="2147377390" r:id="rId7"/>
    <p:sldId id="2147377389" r:id="rId8"/>
    <p:sldId id="2147377394" r:id="rId9"/>
  </p:sldIdLst>
  <p:sldSz cx="12192000" cy="6858000"/>
  <p:notesSz cx="6797675" cy="9872663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реча" id="{FA74E2D7-4F1A-4A99-8306-4E956586E564}">
          <p14:sldIdLst>
            <p14:sldId id="258"/>
            <p14:sldId id="262"/>
            <p14:sldId id="2134805321"/>
            <p14:sldId id="2147377393"/>
            <p14:sldId id="2147377390"/>
            <p14:sldId id="2147377389"/>
            <p14:sldId id="2147377394"/>
          </p14:sldIdLst>
        </p14:section>
        <p14:section name="архив" id="{76966283-9BA2-45C5-A907-26BEA607607A}">
          <p14:sldIdLst/>
        </p14:section>
      </p14:sectionLst>
    </p:ext>
    <p:ext uri="{EFAFB233-063F-42B5-8137-9DF3F51BA10A}">
      <p15:sldGuideLst xmlns:p15="http://schemas.microsoft.com/office/powerpoint/2012/main">
        <p15:guide id="1" pos="4430" userDrawn="1">
          <p15:clr>
            <a:srgbClr val="A4A3A4"/>
          </p15:clr>
        </p15:guide>
        <p15:guide id="2" orient="horz" pos="14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C6F"/>
    <a:srgbClr val="419878"/>
    <a:srgbClr val="F27A6A"/>
    <a:srgbClr val="FCB814"/>
    <a:srgbClr val="3D9F7F"/>
    <a:srgbClr val="157C57"/>
    <a:srgbClr val="2B8D67"/>
    <a:srgbClr val="044900"/>
    <a:srgbClr val="AED6C1"/>
    <a:srgbClr val="A4C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6374" autoAdjust="0"/>
  </p:normalViewPr>
  <p:slideViewPr>
    <p:cSldViewPr snapToGrid="0">
      <p:cViewPr varScale="1">
        <p:scale>
          <a:sx n="104" d="100"/>
          <a:sy n="104" d="100"/>
        </p:scale>
        <p:origin x="138" y="246"/>
      </p:cViewPr>
      <p:guideLst>
        <p:guide pos="4430"/>
        <p:guide orient="horz" pos="14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inolg\Desktop\&#1061;&#1088;&#1091;&#1089;&#1090;&#1072;&#1083;&#1100;&#1085;&#1072;&#1103;%20&#1075;&#1072;&#1088;&#1085;&#1080;&#1090;&#1091;&#1088;&#1072;\&#1061;&#1043;%202025%20&#1086;&#1087;&#1077;&#1088;&#1072;&#1090;&#1086;&#1088;%20&#1080;%20&#1085;&#1072;&#1089;&#1090;&#1072;&#1074;&#1085;&#1080;&#1082;\&#1054;&#1087;&#1077;&#1088;&#1072;&#1090;&#1086;&#1088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inolg\Desktop\&#1061;&#1088;&#1091;&#1089;&#1090;&#1072;&#1083;&#1100;&#1085;&#1072;&#1103;%20&#1075;&#1072;&#1088;&#1085;&#1080;&#1090;&#1091;&#1088;&#1072;\&#1061;&#1043;%202025%20&#1086;&#1087;&#1077;&#1088;&#1072;&#1090;&#1086;&#1088;%20&#1080;%20&#1085;&#1072;&#1089;&#1090;&#1072;&#1074;&#1085;&#1080;&#1082;\&#1054;&#1087;&#1077;&#1088;&#1072;&#1090;&#1086;&#1088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inolg\Desktop\&#1061;&#1088;&#1091;&#1089;&#1090;&#1072;&#1083;&#1100;&#1085;&#1072;&#1103;%20&#1075;&#1072;&#1088;&#1085;&#1080;&#1090;&#1091;&#1088;&#1072;\&#1061;&#1043;%202025%20&#1086;&#1087;&#1077;&#1088;&#1072;&#1090;&#1086;&#1088;%20&#1080;%20&#1085;&#1072;&#1089;&#1090;&#1072;&#1074;&#1085;&#1080;&#1082;\&#1054;&#1087;&#1077;&#1088;&#1072;&#1090;&#1086;&#1088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inolg\Desktop\&#1061;&#1088;&#1091;&#1089;&#1090;&#1072;&#1083;&#1100;&#1085;&#1072;&#1103;%20&#1075;&#1072;&#1088;&#1085;&#1080;&#1090;&#1091;&#1088;&#1072;\&#1061;&#1043;%202025%20&#1086;&#1087;&#1077;&#1088;&#1072;&#1090;&#1086;&#1088;%20&#1080;%20&#1085;&#1072;&#1089;&#1090;&#1072;&#1074;&#1085;&#1080;&#1082;\&#1054;&#1087;&#1077;&#1088;&#1072;&#1090;&#1086;&#1088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inolg\Desktop\&#1061;&#1088;&#1091;&#1089;&#1090;&#1072;&#1083;&#1100;&#1085;&#1072;&#1103;%20&#1075;&#1072;&#1088;&#1085;&#1080;&#1090;&#1091;&#1088;&#1072;\&#1061;&#1043;%202025%20&#1086;&#1087;&#1077;&#1088;&#1072;&#1090;&#1086;&#1088;%20&#1080;%20&#1085;&#1072;&#1089;&#1090;&#1072;&#1074;&#1085;&#1080;&#1082;\&#1054;&#1087;&#1077;&#1088;&#1072;&#1090;&#1086;&#1088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'Максютова А.'!$G$26</c:f>
              <c:strCache>
                <c:ptCount val="1"/>
                <c:pt idx="0">
                  <c:v>% оценок</c:v>
                </c:pt>
              </c:strCache>
            </c:strRef>
          </c:tx>
          <c:spPr>
            <a:solidFill>
              <a:srgbClr val="4FAC6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'Максютова А.'!$F$27:$F$45</c:f>
              <c:numCache>
                <c:formatCode>[$-419]mmmm\ yyyy;@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'Максютова А.'!$G$27:$G$45</c:f>
              <c:numCache>
                <c:formatCode>0%</c:formatCode>
                <c:ptCount val="19"/>
                <c:pt idx="0">
                  <c:v>0.68464730290456433</c:v>
                </c:pt>
                <c:pt idx="1">
                  <c:v>0.61710037174721188</c:v>
                </c:pt>
                <c:pt idx="2">
                  <c:v>0.6711111111111111</c:v>
                </c:pt>
                <c:pt idx="3">
                  <c:v>0.66666666666666663</c:v>
                </c:pt>
                <c:pt idx="4">
                  <c:v>0.70078740157480313</c:v>
                </c:pt>
                <c:pt idx="5">
                  <c:v>0.63979416809605494</c:v>
                </c:pt>
                <c:pt idx="6">
                  <c:v>0.65840938722294651</c:v>
                </c:pt>
                <c:pt idx="7">
                  <c:v>0.52982810920121337</c:v>
                </c:pt>
                <c:pt idx="8">
                  <c:v>0.70172910662824206</c:v>
                </c:pt>
                <c:pt idx="9">
                  <c:v>0.63127187864644108</c:v>
                </c:pt>
                <c:pt idx="10">
                  <c:v>0.62310606060606055</c:v>
                </c:pt>
                <c:pt idx="11">
                  <c:v>0.64338235294117652</c:v>
                </c:pt>
                <c:pt idx="12">
                  <c:v>0.6675126903553299</c:v>
                </c:pt>
                <c:pt idx="13">
                  <c:v>0.67402376910016981</c:v>
                </c:pt>
                <c:pt idx="14">
                  <c:v>0.69350649350649352</c:v>
                </c:pt>
                <c:pt idx="15">
                  <c:v>0.71986970684039087</c:v>
                </c:pt>
                <c:pt idx="16">
                  <c:v>0.57569721115537853</c:v>
                </c:pt>
                <c:pt idx="17">
                  <c:v>0.63131313131313127</c:v>
                </c:pt>
                <c:pt idx="18">
                  <c:v>0.62798264642082424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B-4ABD-AAD0-02AF3E1A8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514351"/>
        <c:axId val="527655759"/>
      </c:areaChart>
      <c:dateAx>
        <c:axId val="658514351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655759"/>
        <c:crosses val="autoZero"/>
        <c:auto val="1"/>
        <c:lblOffset val="100"/>
        <c:baseTimeUnit val="months"/>
      </c:dateAx>
      <c:valAx>
        <c:axId val="52765575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514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'Максютова А.'!$E$26</c:f>
              <c:strCache>
                <c:ptCount val="1"/>
                <c:pt idx="0">
                  <c:v>ACSI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'Максютова А.'!$D$27:$D$45</c:f>
              <c:numCache>
                <c:formatCode>[$-419]mmmm\ yyyy;@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'Максютова А.'!$E$27:$E$45</c:f>
              <c:numCache>
                <c:formatCode>General</c:formatCode>
                <c:ptCount val="19"/>
                <c:pt idx="0">
                  <c:v>4.92</c:v>
                </c:pt>
                <c:pt idx="1">
                  <c:v>4.87</c:v>
                </c:pt>
                <c:pt idx="2">
                  <c:v>4.88</c:v>
                </c:pt>
                <c:pt idx="3">
                  <c:v>4.8899999999999997</c:v>
                </c:pt>
                <c:pt idx="4">
                  <c:v>4.8600000000000003</c:v>
                </c:pt>
                <c:pt idx="5">
                  <c:v>4.8099999999999996</c:v>
                </c:pt>
                <c:pt idx="6">
                  <c:v>4.8499999999999996</c:v>
                </c:pt>
                <c:pt idx="7">
                  <c:v>4.9000000000000004</c:v>
                </c:pt>
                <c:pt idx="8">
                  <c:v>4.92</c:v>
                </c:pt>
                <c:pt idx="9">
                  <c:v>4.88</c:v>
                </c:pt>
                <c:pt idx="10">
                  <c:v>4.91</c:v>
                </c:pt>
                <c:pt idx="11">
                  <c:v>4.91</c:v>
                </c:pt>
                <c:pt idx="12">
                  <c:v>4.87</c:v>
                </c:pt>
                <c:pt idx="13">
                  <c:v>4.92</c:v>
                </c:pt>
                <c:pt idx="14">
                  <c:v>4.91</c:v>
                </c:pt>
                <c:pt idx="15">
                  <c:v>4.92</c:v>
                </c:pt>
                <c:pt idx="16">
                  <c:v>4.93</c:v>
                </c:pt>
                <c:pt idx="17">
                  <c:v>4.84</c:v>
                </c:pt>
                <c:pt idx="18">
                  <c:v>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A-4DC0-AB92-DECF8AA64E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4420031"/>
        <c:axId val="526861855"/>
      </c:barChart>
      <c:dateAx>
        <c:axId val="464420031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861855"/>
        <c:crosses val="autoZero"/>
        <c:auto val="1"/>
        <c:lblOffset val="100"/>
        <c:baseTimeUnit val="months"/>
      </c:dateAx>
      <c:valAx>
        <c:axId val="526861855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42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'Максютова А.'!$K$26</c:f>
              <c:strCache>
                <c:ptCount val="1"/>
                <c:pt idx="0">
                  <c:v>ASSI</c:v>
                </c:pt>
              </c:strCache>
            </c:strRef>
          </c:tx>
          <c:spPr>
            <a:solidFill>
              <a:srgbClr val="4FAC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'Максютова А.'!$J$27:$J$45</c:f>
              <c:numCache>
                <c:formatCode>[$-419]mmmm\ yyyy;@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'Максютова А.'!$K$27:$K$45</c:f>
              <c:numCache>
                <c:formatCode>General</c:formatCode>
                <c:ptCount val="19"/>
                <c:pt idx="0">
                  <c:v>4.92</c:v>
                </c:pt>
                <c:pt idx="1">
                  <c:v>4.87</c:v>
                </c:pt>
                <c:pt idx="2">
                  <c:v>4.88</c:v>
                </c:pt>
                <c:pt idx="3">
                  <c:v>4.8899999999999997</c:v>
                </c:pt>
                <c:pt idx="4">
                  <c:v>4.8600000000000003</c:v>
                </c:pt>
                <c:pt idx="5">
                  <c:v>4.8099999999999996</c:v>
                </c:pt>
                <c:pt idx="6">
                  <c:v>4.8499999999999996</c:v>
                </c:pt>
                <c:pt idx="7">
                  <c:v>4.9000000000000004</c:v>
                </c:pt>
                <c:pt idx="8">
                  <c:v>4.92</c:v>
                </c:pt>
                <c:pt idx="9">
                  <c:v>4.88</c:v>
                </c:pt>
                <c:pt idx="10">
                  <c:v>4.91</c:v>
                </c:pt>
                <c:pt idx="11">
                  <c:v>4.91</c:v>
                </c:pt>
                <c:pt idx="12">
                  <c:v>4.87</c:v>
                </c:pt>
                <c:pt idx="13">
                  <c:v>4.92</c:v>
                </c:pt>
                <c:pt idx="14">
                  <c:v>4.91</c:v>
                </c:pt>
                <c:pt idx="15">
                  <c:v>4.92</c:v>
                </c:pt>
                <c:pt idx="16">
                  <c:v>4.93</c:v>
                </c:pt>
                <c:pt idx="17">
                  <c:v>4.84</c:v>
                </c:pt>
                <c:pt idx="18">
                  <c:v>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5-46BC-9905-D57F29616A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261119"/>
        <c:axId val="524280879"/>
      </c:barChart>
      <c:dateAx>
        <c:axId val="531261119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280879"/>
        <c:crosses val="autoZero"/>
        <c:auto val="1"/>
        <c:lblOffset val="100"/>
        <c:baseTimeUnit val="months"/>
      </c:dateAx>
      <c:valAx>
        <c:axId val="524280879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26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ACW</a:t>
            </a:r>
            <a:r>
              <a:rPr lang="ru-RU" baseline="0" dirty="0"/>
              <a:t> – 3,27 </a:t>
            </a:r>
            <a:r>
              <a:rPr lang="ru-RU" dirty="0"/>
              <a:t>мин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'Максютова А.'!$R$26</c:f>
              <c:strCache>
                <c:ptCount val="1"/>
                <c:pt idx="0">
                  <c:v>ACW, сек</c:v>
                </c:pt>
              </c:strCache>
            </c:strRef>
          </c:tx>
          <c:spPr>
            <a:ln w="28575" cap="rnd">
              <a:solidFill>
                <a:srgbClr val="4FAC6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'Максютова А.'!$Q$27:$Q$45</c:f>
              <c:numCache>
                <c:formatCode>[$-419]mmmm\ yyyy;@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'Максютова А.'!$R$27:$R$45</c:f>
              <c:numCache>
                <c:formatCode>0.0</c:formatCode>
                <c:ptCount val="19"/>
                <c:pt idx="0">
                  <c:v>2.5333333333333332</c:v>
                </c:pt>
                <c:pt idx="1">
                  <c:v>2.4</c:v>
                </c:pt>
                <c:pt idx="2">
                  <c:v>1.8833333333333333</c:v>
                </c:pt>
                <c:pt idx="3">
                  <c:v>2</c:v>
                </c:pt>
                <c:pt idx="4">
                  <c:v>2.8666666666666667</c:v>
                </c:pt>
                <c:pt idx="5">
                  <c:v>3.1333333333333333</c:v>
                </c:pt>
                <c:pt idx="6">
                  <c:v>3.05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2.2999999999999998</c:v>
                </c:pt>
                <c:pt idx="11">
                  <c:v>2.4333333333333331</c:v>
                </c:pt>
                <c:pt idx="12">
                  <c:v>2.5499999999999998</c:v>
                </c:pt>
                <c:pt idx="13">
                  <c:v>2.7333333333333334</c:v>
                </c:pt>
                <c:pt idx="14">
                  <c:v>2.5666666666666669</c:v>
                </c:pt>
                <c:pt idx="15">
                  <c:v>2.5</c:v>
                </c:pt>
                <c:pt idx="16">
                  <c:v>2</c:v>
                </c:pt>
                <c:pt idx="17">
                  <c:v>3</c:v>
                </c:pt>
                <c:pt idx="18">
                  <c:v>2.4500000000000002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4F-4AB9-A9BE-914F846B6034}"/>
            </c:ext>
          </c:extLst>
        </c:ser>
        <c:ser>
          <c:idx val="1"/>
          <c:order val="1"/>
          <c:tx>
            <c:strRef>
              <c:f>'Максютова А.'!$S$26</c:f>
              <c:strCache>
                <c:ptCount val="1"/>
                <c:pt idx="0">
                  <c:v>Норма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'Максютова А.'!$Q$27:$Q$45</c:f>
              <c:numCache>
                <c:formatCode>[$-419]mmmm\ yyyy;@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'Максютова А.'!$S$27:$S$45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4F-4AB9-A9BE-914F846B6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06511"/>
        <c:axId val="671588063"/>
      </c:lineChart>
      <c:dateAx>
        <c:axId val="463606511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1588063"/>
        <c:crosses val="autoZero"/>
        <c:auto val="1"/>
        <c:lblOffset val="100"/>
        <c:baseTimeUnit val="months"/>
      </c:dateAx>
      <c:valAx>
        <c:axId val="671588063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60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AHT</a:t>
            </a:r>
            <a:r>
              <a:rPr lang="ru-RU" baseline="0" dirty="0"/>
              <a:t> – 8,89 </a:t>
            </a:r>
            <a:r>
              <a:rPr lang="ru-RU" dirty="0"/>
              <a:t>мин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'Максютова А.'!$N$26</c:f>
              <c:strCache>
                <c:ptCount val="1"/>
                <c:pt idx="0">
                  <c:v>AHT, сек</c:v>
                </c:pt>
              </c:strCache>
            </c:strRef>
          </c:tx>
          <c:spPr>
            <a:ln w="28575" cap="rnd">
              <a:solidFill>
                <a:srgbClr val="4FAC6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'Максютова А.'!$M$27:$M$45</c:f>
              <c:numCache>
                <c:formatCode>[$-419]mmmm\ yyyy;@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'Максютова А.'!$N$27:$N$45</c:f>
              <c:numCache>
                <c:formatCode>0.0</c:formatCode>
                <c:ptCount val="19"/>
                <c:pt idx="0">
                  <c:v>11.833333333333334</c:v>
                </c:pt>
                <c:pt idx="1">
                  <c:v>9.5</c:v>
                </c:pt>
                <c:pt idx="2">
                  <c:v>8.65</c:v>
                </c:pt>
                <c:pt idx="3">
                  <c:v>8.9</c:v>
                </c:pt>
                <c:pt idx="4">
                  <c:v>9.7333333333333325</c:v>
                </c:pt>
                <c:pt idx="5">
                  <c:v>9.4833333333333325</c:v>
                </c:pt>
                <c:pt idx="6">
                  <c:v>9.2333333333333325</c:v>
                </c:pt>
                <c:pt idx="7">
                  <c:v>7.4666666666666668</c:v>
                </c:pt>
                <c:pt idx="8">
                  <c:v>9.1166666666666671</c:v>
                </c:pt>
                <c:pt idx="9">
                  <c:v>9.3166666666666664</c:v>
                </c:pt>
                <c:pt idx="10">
                  <c:v>9.0500000000000007</c:v>
                </c:pt>
                <c:pt idx="11">
                  <c:v>8.6833333333333336</c:v>
                </c:pt>
                <c:pt idx="12">
                  <c:v>8.9166666666666661</c:v>
                </c:pt>
                <c:pt idx="13">
                  <c:v>8.8000000000000007</c:v>
                </c:pt>
                <c:pt idx="14">
                  <c:v>8.4166666666666661</c:v>
                </c:pt>
                <c:pt idx="15">
                  <c:v>7.85</c:v>
                </c:pt>
                <c:pt idx="16">
                  <c:v>7.416666666666667</c:v>
                </c:pt>
                <c:pt idx="17">
                  <c:v>8.6166666666666671</c:v>
                </c:pt>
                <c:pt idx="18">
                  <c:v>8.0666666666666664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FF-4F8B-BE07-D98A85736F5E}"/>
            </c:ext>
          </c:extLst>
        </c:ser>
        <c:ser>
          <c:idx val="1"/>
          <c:order val="1"/>
          <c:tx>
            <c:strRef>
              <c:f>'Максютова А.'!$O$26</c:f>
              <c:strCache>
                <c:ptCount val="1"/>
                <c:pt idx="0">
                  <c:v>Норма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'Максютова А.'!$M$27:$M$45</c:f>
              <c:numCache>
                <c:formatCode>[$-419]mmmm\ yyyy;@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'Максютова А.'!$O$27:$O$45</c:f>
              <c:numCache>
                <c:formatCode>General</c:formatCode>
                <c:ptCount val="1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FF-4F8B-BE07-D98A85736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4276255"/>
        <c:axId val="461099375"/>
      </c:lineChart>
      <c:dateAx>
        <c:axId val="524276255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099375"/>
        <c:crosses val="autoZero"/>
        <c:auto val="1"/>
        <c:lblOffset val="100"/>
        <c:baseTimeUnit val="months"/>
      </c:dateAx>
      <c:valAx>
        <c:axId val="461099375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27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3D42-E9D6-4AEB-99A1-5B82CD168AB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C6BEC-744A-473C-820D-B7691FB3B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3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C6BEC-744A-473C-820D-B7691FB3B2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5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C6BEC-744A-473C-820D-B7691FB3B2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0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C6BEC-744A-473C-820D-B7691FB3B2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7BCC6-E7D0-4E7D-89AB-CCDC5941F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63E3F-B176-4003-AB75-711551104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58581-4F13-4256-812D-3C610BF7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99B73-ABBE-43CF-B73F-93673617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699DAE-1526-4293-9306-309C43F6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49CD0-DF61-4029-BCB8-E7F71543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C1F50F-6717-4C04-8A2E-130F1198B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E7715-EC44-40D9-9AC8-5A9AE04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F455A-23DE-4678-91BE-2BDDB40B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91BE7-A083-4700-98BC-177ECB1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1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D7F07-1F2D-4BD1-9565-0DC39FFDE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0AC212-4656-4235-9D43-A08993757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DEF6-6268-4CAB-AC93-1A0AA59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9C6EF-1463-41A2-8041-238A929A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9DE8F-73B2-4708-AE2E-8FAB3F58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3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1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4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1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1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9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9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9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39BB5-16A4-469F-A441-FC0A940C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48816-9C47-4366-A83F-3B3064F7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46A8C-39C9-4511-8D60-F27A8422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C3DA6-B3E1-4F8C-9DB5-7A42298C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473DAD-38C6-42FF-AFBB-C0538225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3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50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6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8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75674-9F54-44C1-9243-A8179C93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ECA20-A411-4127-9C03-75677955E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11094-873D-431C-B593-A98A4771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08280-A109-4AA2-8B2B-6B277063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510EB-021A-4EA5-8FFD-88B24BE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9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D9EF1-74CF-4235-901A-0FA5EEFD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55243-9805-4651-AC7F-79BE7F927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479FA3-CAE3-410B-B1B3-D74805648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4C313-BF35-4431-8C55-1FFB4513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56B5A9-D6A9-4E92-8D2B-17166851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965C8-F430-4C9F-88A3-140830B3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7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7937E-B8FC-4B8F-8CAE-D6F9F63C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F1063A-D636-48E8-9557-A5F8CD59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DDD427-6C37-412F-B1A3-6CA5ED5D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4C678B-D89E-446D-B66C-BA874A939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2C3438-39D9-4199-B8BE-07C9B4411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538882-66DD-41EB-A075-6B3FA038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ECCB42-42DB-425D-9537-D065E3BD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376F2A-BF58-4E33-AA08-E74CEF8C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9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80871-74E7-4276-A11F-546E37B2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C72EE1-4684-4AF2-8DA1-05E90634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77954D-C3EE-4678-B40D-7AEE6992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8821AE-4ECF-4462-AAD7-4A5350B1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47F3F2-4A76-4FC8-ACBE-4D5C9546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972025-781A-4036-BA3C-A9AD96EA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AA036F-D774-43AB-90AB-6FD9C6AA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4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E307C-443B-4A91-8351-AF319F83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39BE1-3887-4001-B9AD-F650E64A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0694DD-3C10-4F15-B79C-07909E1F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53610E-A644-4C76-A983-A82226E2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2E5F6-DBC1-4DCB-87FB-94F55D3E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866B2-0163-48E8-A1B6-D58024DF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7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A2999-0677-47D3-811A-C4CEAAE1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883DFB-A69A-4410-82E3-099D03436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64A50-1F28-48FA-A291-206CE6211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3E7329-E5C2-42E2-AF93-21E61C0C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B8A0A-6B59-41FF-97B2-424A99F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0D848-794B-4E23-B7D1-9903E191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8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1FBF-CB2A-4A6C-AE1D-AAB0EB28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A092F8-26D3-4593-BFDF-7F8678433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9D9A4-732E-4267-BAFC-F31FA1589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2D0DB-C4DB-458B-9089-D829E0230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614B9-F853-49C3-8863-2E71ABA5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20175-A122-4E3A-A09C-E43C85E36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7BEC0-CE67-44E9-82B6-DDE0BBFB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CA36-ABD2-4525-8E44-30981F36788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4B0D-BE66-45B8-879F-B5D01FB97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271" y="0"/>
            <a:ext cx="9055458" cy="6858000"/>
          </a:xfrm>
          <a:prstGeom prst="rect">
            <a:avLst/>
          </a:prstGeom>
        </p:spPr>
      </p:pic>
      <p:pic>
        <p:nvPicPr>
          <p:cNvPr id="8" name="Рисунок 7" descr="Логотип УЭС 2022_13v_УЭ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826" y="500043"/>
            <a:ext cx="2000264" cy="868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7373" y="2500307"/>
            <a:ext cx="572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6000" b="1" dirty="0" err="1">
                <a:latin typeface="Akrobat Bold" panose="00000800000000000000" pitchFamily="50" charset="-52"/>
                <a:ea typeface="Playfair Display"/>
                <a:cs typeface="Playfair Display"/>
                <a:sym typeface="Playfair Display"/>
              </a:rPr>
              <a:t>Максютова</a:t>
            </a:r>
            <a:r>
              <a:rPr lang="ru-RU" sz="6000" b="1" dirty="0">
                <a:latin typeface="Akrobat Bold" panose="00000800000000000000" pitchFamily="50" charset="-52"/>
                <a:ea typeface="Playfair Display"/>
                <a:cs typeface="Playfair Display"/>
                <a:sym typeface="Playfair Display"/>
              </a:rPr>
              <a:t> Алёна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636F7-A0B1-4FCC-9930-EF430FD85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7584105" y="1422331"/>
            <a:ext cx="2520280" cy="1109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897EB-25D8-4B8E-BB3C-F93C2076C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 b="13670"/>
          <a:stretch/>
        </p:blipFill>
        <p:spPr>
          <a:xfrm>
            <a:off x="-72552" y="-1"/>
            <a:ext cx="6260506" cy="7038109"/>
          </a:xfrm>
          <a:prstGeom prst="rect">
            <a:avLst/>
          </a:prstGeom>
        </p:spPr>
      </p:pic>
      <p:pic>
        <p:nvPicPr>
          <p:cNvPr id="4" name="Содержимое 3" descr="Фон1.png"/>
          <p:cNvPicPr>
            <a:picLocks noGrp="1" noChangeAspect="1"/>
          </p:cNvPicPr>
          <p:nvPr>
            <p:ph idx="1"/>
          </p:nvPr>
        </p:nvPicPr>
        <p:blipFill>
          <a:blip r:embed="rId3"/>
          <a:srcRect b="968"/>
          <a:stretch>
            <a:fillRect/>
          </a:stretch>
        </p:blipFill>
        <p:spPr>
          <a:xfrm>
            <a:off x="-72552" y="0"/>
            <a:ext cx="12512194" cy="703810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D95484-7C75-4CE0-9A42-DF5411764DA0}"/>
              </a:ext>
            </a:extLst>
          </p:cNvPr>
          <p:cNvSpPr txBox="1"/>
          <p:nvPr/>
        </p:nvSpPr>
        <p:spPr>
          <a:xfrm>
            <a:off x="6603926" y="2267425"/>
            <a:ext cx="58019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Мои ежедневные 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Принимать клиентов в офисах через </a:t>
            </a:r>
            <a:r>
              <a:rPr lang="ru-RU" sz="2400" dirty="0" err="1">
                <a:solidFill>
                  <a:schemeClr val="bg1"/>
                </a:solidFill>
                <a:latin typeface="Akrobat Bold" panose="00000800000000000000" pitchFamily="50" charset="-52"/>
              </a:rPr>
              <a:t>инфомат</a:t>
            </a:r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 по видео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Отвечать на входящие вызовы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Совершать обратные вызовы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Отвечать письменно</a:t>
            </a:r>
          </a:p>
          <a:p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Ежедневно в зависимости от спроса каналы меняются, в моменте.</a:t>
            </a:r>
          </a:p>
          <a:p>
            <a:r>
              <a:rPr lang="ru-RU" sz="2400" dirty="0">
                <a:solidFill>
                  <a:schemeClr val="bg1"/>
                </a:solidFill>
                <a:latin typeface="Akrobat Bold" panose="00000800000000000000" pitchFamily="50" charset="-52"/>
              </a:rPr>
              <a:t>Я умею и одновременно отвечать на звонки и отвечать в мессенджерах</a:t>
            </a:r>
          </a:p>
          <a:p>
            <a:endParaRPr lang="ru-RU" sz="2400" dirty="0">
              <a:solidFill>
                <a:schemeClr val="bg1"/>
              </a:solidFill>
              <a:latin typeface="Akrobat Bold" panose="00000800000000000000" pitchFamily="50" charset="-52"/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94E00-E4F1-444D-AC36-F2EF4F89C1F3}"/>
              </a:ext>
            </a:extLst>
          </p:cNvPr>
          <p:cNvSpPr txBox="1"/>
          <p:nvPr/>
        </p:nvSpPr>
        <p:spPr>
          <a:xfrm>
            <a:off x="5894309" y="605432"/>
            <a:ext cx="59867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old" panose="00000800000000000000" pitchFamily="50" charset="-52"/>
              </a:rPr>
              <a:t>Мой девиз – «Качество обслуживания – наше кредо, а решение вопросов – быстро и эффективно»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8C096A4-24F7-4C94-9982-591069C8E209}"/>
              </a:ext>
            </a:extLst>
          </p:cNvPr>
          <p:cNvSpPr/>
          <p:nvPr/>
        </p:nvSpPr>
        <p:spPr>
          <a:xfrm>
            <a:off x="3736224" y="240934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800000000000000" pitchFamily="50" charset="-52"/>
                <a:cs typeface="Calibri Light" panose="020F0302020204030204" pitchFamily="34" charset="0"/>
                <a:sym typeface="Calibri Light" panose="020F0302020204030204" pitchFamily="34" charset="0"/>
              </a:rPr>
              <a:t>НАША СТРАТЕГИЯ КЛИЕНТСКОГО СЕРВИСА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Bold" panose="00000800000000000000" pitchFamily="50" charset="-52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F587B02-0A3B-4E03-BF14-A113CDFE64A9}"/>
              </a:ext>
            </a:extLst>
          </p:cNvPr>
          <p:cNvGrpSpPr/>
          <p:nvPr/>
        </p:nvGrpSpPr>
        <p:grpSpPr>
          <a:xfrm>
            <a:off x="3664039" y="939800"/>
            <a:ext cx="4922310" cy="5014250"/>
            <a:chOff x="3561320" y="1034718"/>
            <a:chExt cx="5130215" cy="522603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ADDD0DB-0104-4BD9-B9F1-B3FE00A65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0" t="17769" r="17877" b="17553"/>
            <a:stretch/>
          </p:blipFill>
          <p:spPr>
            <a:xfrm>
              <a:off x="3561320" y="1034718"/>
              <a:ext cx="5130215" cy="5226037"/>
            </a:xfrm>
            <a:prstGeom prst="ellipse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9E14C89-B29E-4A1E-94A0-CDC5B033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755" y="1905000"/>
              <a:ext cx="504000" cy="504000"/>
            </a:xfrm>
            <a:prstGeom prst="ellipse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1ABE19B-4E5A-43B0-BE17-7C092A3B6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584" y="4975232"/>
              <a:ext cx="468000" cy="468000"/>
            </a:xfrm>
            <a:prstGeom prst="ellipse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D619820-EFF3-4F6B-9DB0-5D8D4CB8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861" y="3440289"/>
              <a:ext cx="504000" cy="504000"/>
            </a:xfrm>
            <a:prstGeom prst="ellipse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9E98A2C-C271-4292-8B21-3708A488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84" y="1871133"/>
              <a:ext cx="504000" cy="504000"/>
            </a:xfrm>
            <a:prstGeom prst="ellipse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7C0F705C-0614-4096-A93D-774C82D6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14" y="3426867"/>
              <a:ext cx="540000" cy="540000"/>
            </a:xfrm>
            <a:prstGeom prst="ellipse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D2775D40-DE5E-43A3-8C4C-0A0DDB16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129" y="4945943"/>
              <a:ext cx="504000" cy="504000"/>
            </a:xfrm>
            <a:prstGeom prst="ellipse">
              <a:avLst/>
            </a:prstGeom>
          </p:spPr>
        </p:pic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23AC4CD-13F7-4BE9-85DF-D26C9EB6724E}"/>
              </a:ext>
            </a:extLst>
          </p:cNvPr>
          <p:cNvSpPr/>
          <p:nvPr/>
        </p:nvSpPr>
        <p:spPr>
          <a:xfrm>
            <a:off x="8910404" y="1603901"/>
            <a:ext cx="315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Качественное обслуживание клиента по всем услугам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(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решение вопроса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с первого обращения)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F51EE2F-784E-4D3B-B717-21CB7F804D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75" y="2917616"/>
            <a:ext cx="1640999" cy="1008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361387A-751C-47D0-B26B-B69B2DF5BB35}"/>
              </a:ext>
            </a:extLst>
          </p:cNvPr>
          <p:cNvSpPr txBox="1"/>
          <p:nvPr/>
        </p:nvSpPr>
        <p:spPr>
          <a:xfrm>
            <a:off x="8910405" y="3202989"/>
            <a:ext cx="283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Простой и доступный сервис,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не выходя из дома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A0E5F52-421D-4D56-82E3-7BC295044536}"/>
              </a:ext>
            </a:extLst>
          </p:cNvPr>
          <p:cNvSpPr/>
          <p:nvPr/>
        </p:nvSpPr>
        <p:spPr>
          <a:xfrm>
            <a:off x="8910404" y="4542252"/>
            <a:ext cx="2832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Соблюдение стандарта обслуживания Клиентов. Выполнение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SLA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4038CDC-2315-4A3D-9E02-FD7A0A8B1036}"/>
              </a:ext>
            </a:extLst>
          </p:cNvPr>
          <p:cNvSpPr/>
          <p:nvPr/>
        </p:nvSpPr>
        <p:spPr>
          <a:xfrm>
            <a:off x="660670" y="1603901"/>
            <a:ext cx="300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Мотивация персонала на качество и выполнение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SLA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KPI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), вовлеченность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E9D38C-2BD1-4C08-AAA5-D34BDD24E624}"/>
              </a:ext>
            </a:extLst>
          </p:cNvPr>
          <p:cNvSpPr txBox="1"/>
          <p:nvPr/>
        </p:nvSpPr>
        <p:spPr>
          <a:xfrm>
            <a:off x="713457" y="3199497"/>
            <a:ext cx="283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Развитие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клиентоориентированной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 корпоративной культуры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BA5886F-D294-45D7-B10F-03FC3BF4C093}"/>
              </a:ext>
            </a:extLst>
          </p:cNvPr>
          <p:cNvSpPr/>
          <p:nvPr/>
        </p:nvSpPr>
        <p:spPr>
          <a:xfrm>
            <a:off x="713458" y="4579649"/>
            <a:ext cx="283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robat Bold" panose="00000800000000000000" pitchFamily="50" charset="-52"/>
              </a:rPr>
              <a:t>Цифровизация каналов обслуживания, перевод клиентов  из офлайн-каналов в онлайн </a:t>
            </a:r>
          </a:p>
        </p:txBody>
      </p:sp>
    </p:spTree>
    <p:extLst>
      <p:ext uri="{BB962C8B-B14F-4D97-AF65-F5344CB8AC3E}">
        <p14:creationId xmlns:p14="http://schemas.microsoft.com/office/powerpoint/2010/main" val="55279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FE3DB8-1B95-4641-96DB-EC4416BF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 b="13282"/>
          <a:stretch/>
        </p:blipFill>
        <p:spPr>
          <a:xfrm>
            <a:off x="-36936" y="0"/>
            <a:ext cx="6102537" cy="6858000"/>
          </a:xfrm>
          <a:prstGeom prst="rect">
            <a:avLst/>
          </a:prstGeom>
        </p:spPr>
      </p:pic>
      <p:pic>
        <p:nvPicPr>
          <p:cNvPr id="4" name="Содержимое 3" descr="Фон1.png"/>
          <p:cNvPicPr>
            <a:picLocks noGrp="1" noChangeAspect="1"/>
          </p:cNvPicPr>
          <p:nvPr>
            <p:ph idx="1"/>
          </p:nvPr>
        </p:nvPicPr>
        <p:blipFill>
          <a:blip r:embed="rId3"/>
          <a:srcRect b="968"/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rgbClr val="4FAC6F"/>
            </a:solidFill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B8F4DA7-9CBB-44DB-B132-DD001B52A0D6}"/>
              </a:ext>
            </a:extLst>
          </p:cNvPr>
          <p:cNvGrpSpPr/>
          <p:nvPr/>
        </p:nvGrpSpPr>
        <p:grpSpPr>
          <a:xfrm>
            <a:off x="6096000" y="3950787"/>
            <a:ext cx="3453991" cy="943873"/>
            <a:chOff x="7246258" y="4367421"/>
            <a:chExt cx="3453991" cy="9438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BD04CA-E985-4B1A-BE9A-40C40AF6E2E6}"/>
                </a:ext>
              </a:extLst>
            </p:cNvPr>
            <p:cNvSpPr txBox="1"/>
            <p:nvPr/>
          </p:nvSpPr>
          <p:spPr>
            <a:xfrm>
              <a:off x="7246258" y="4480297"/>
              <a:ext cx="1270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Akrobat Bold" panose="00000800000000000000" pitchFamily="50" charset="-52"/>
                </a:rPr>
                <a:t>900</a:t>
              </a:r>
              <a:endParaRPr kumimoji="0" lang="ru-RU" sz="7200" b="1" i="0" u="none" strike="noStrike" kern="1200" cap="none" spc="0" normalizeH="0" baseline="3000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krobat Bold" panose="00000800000000000000" pitchFamily="50" charset="-5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B7EE4A-A5D8-4DF8-9271-2B5F8A723C5A}"/>
                </a:ext>
              </a:extLst>
            </p:cNvPr>
            <p:cNvSpPr txBox="1"/>
            <p:nvPr/>
          </p:nvSpPr>
          <p:spPr>
            <a:xfrm>
              <a:off x="8547095" y="4367421"/>
              <a:ext cx="2153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latin typeface="Akrobat Bold" panose="00000800000000000000" pitchFamily="50" charset="-52"/>
                </a:rPr>
                <a:t>Обращений в месяц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robat Bold" panose="00000800000000000000" pitchFamily="50" charset="-52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89D6D4C-4949-46B4-886D-1431068A79C2}"/>
              </a:ext>
            </a:extLst>
          </p:cNvPr>
          <p:cNvGrpSpPr/>
          <p:nvPr/>
        </p:nvGrpSpPr>
        <p:grpSpPr>
          <a:xfrm>
            <a:off x="6313189" y="2143661"/>
            <a:ext cx="4114708" cy="1126569"/>
            <a:chOff x="7378335" y="107217"/>
            <a:chExt cx="4114708" cy="11265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F66CC5-8A32-41CF-9E72-AEF758A65A3D}"/>
                </a:ext>
              </a:extLst>
            </p:cNvPr>
            <p:cNvSpPr txBox="1"/>
            <p:nvPr/>
          </p:nvSpPr>
          <p:spPr>
            <a:xfrm>
              <a:off x="8775307" y="679788"/>
              <a:ext cx="2717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krobat Bold" panose="00000800000000000000" pitchFamily="50" charset="-52"/>
                </a:rPr>
                <a:t>Удовлетворенность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krobat Bold" panose="00000800000000000000" pitchFamily="50" charset="-52"/>
                  <a:cs typeface="Times New Roman" panose="02020603050405020304" pitchFamily="18" charset="0"/>
                </a:rPr>
                <a:t> клиентов обслуживанием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551B9B-7AD6-4259-AFE0-0DEA0CE71323}"/>
                </a:ext>
              </a:extLst>
            </p:cNvPr>
            <p:cNvSpPr txBox="1"/>
            <p:nvPr/>
          </p:nvSpPr>
          <p:spPr>
            <a:xfrm>
              <a:off x="7378335" y="107217"/>
              <a:ext cx="15779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Akrobat Bold" panose="00000800000000000000" pitchFamily="50" charset="-52"/>
                </a:rPr>
                <a:t>4,9</a:t>
              </a:r>
              <a:endParaRPr kumimoji="0" lang="ru-RU" sz="6600" b="1" i="0" u="none" strike="noStrike" kern="1200" cap="none" spc="0" normalizeH="0" baseline="3000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krobat Bold" panose="00000800000000000000" pitchFamily="50" charset="-5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85BA1-FBFC-4716-980C-AB98FF0D8FB9}"/>
                </a:ext>
              </a:extLst>
            </p:cNvPr>
            <p:cNvSpPr txBox="1"/>
            <p:nvPr/>
          </p:nvSpPr>
          <p:spPr>
            <a:xfrm>
              <a:off x="8672419" y="327797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krobat Bold" panose="00000800000000000000" pitchFamily="50" charset="-52"/>
                </a:rPr>
                <a:t>из 5*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DEF704E-1787-47FF-9B88-B828E16DFE87}"/>
              </a:ext>
            </a:extLst>
          </p:cNvPr>
          <p:cNvGrpSpPr/>
          <p:nvPr/>
        </p:nvGrpSpPr>
        <p:grpSpPr>
          <a:xfrm>
            <a:off x="6096000" y="5097006"/>
            <a:ext cx="3115757" cy="943873"/>
            <a:chOff x="7246258" y="4367421"/>
            <a:chExt cx="3115757" cy="9438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183E4A-E6AB-4192-9E96-094187CE2AF5}"/>
                </a:ext>
              </a:extLst>
            </p:cNvPr>
            <p:cNvSpPr txBox="1"/>
            <p:nvPr/>
          </p:nvSpPr>
          <p:spPr>
            <a:xfrm>
              <a:off x="7246258" y="4480297"/>
              <a:ext cx="1270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Akrobat Bold" panose="00000800000000000000" pitchFamily="50" charset="-52"/>
                </a:rPr>
                <a:t>60%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3201A2-9798-45CC-A2E7-FF3F52ABA068}"/>
                </a:ext>
              </a:extLst>
            </p:cNvPr>
            <p:cNvSpPr txBox="1"/>
            <p:nvPr/>
          </p:nvSpPr>
          <p:spPr>
            <a:xfrm>
              <a:off x="8547095" y="4367421"/>
              <a:ext cx="18149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ru-RU" sz="2000" dirty="0">
                  <a:latin typeface="Akrobat Bold" panose="00000800000000000000" pitchFamily="50" charset="-52"/>
                </a:rPr>
                <a:t>Доля оцененных</a:t>
              </a:r>
            </a:p>
            <a:p>
              <a:pPr lvl="0">
                <a:defRPr/>
              </a:pPr>
              <a:r>
                <a:rPr lang="ru-RU" sz="2000" dirty="0">
                  <a:latin typeface="Akrobat Bold" panose="00000800000000000000" pitchFamily="50" charset="-52"/>
                </a:rPr>
                <a:t> обращений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A35FDA2-A6C5-4703-AF3B-0ADDB220A9FD}"/>
              </a:ext>
            </a:extLst>
          </p:cNvPr>
          <p:cNvGrpSpPr/>
          <p:nvPr/>
        </p:nvGrpSpPr>
        <p:grpSpPr>
          <a:xfrm>
            <a:off x="6313189" y="1133634"/>
            <a:ext cx="2287004" cy="1025946"/>
            <a:chOff x="7246258" y="4367421"/>
            <a:chExt cx="2287004" cy="10259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F721B3-9225-4DAB-9463-013E938F57BA}"/>
                </a:ext>
              </a:extLst>
            </p:cNvPr>
            <p:cNvSpPr txBox="1"/>
            <p:nvPr/>
          </p:nvSpPr>
          <p:spPr>
            <a:xfrm>
              <a:off x="7246258" y="4480297"/>
              <a:ext cx="1270438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baseline="30000" dirty="0">
                  <a:solidFill>
                    <a:srgbClr val="FDFDFD"/>
                  </a:solidFill>
                  <a:latin typeface="Akrobat Bold" panose="00000800000000000000" pitchFamily="50" charset="-52"/>
                </a:rPr>
                <a:t>90%</a:t>
              </a:r>
              <a:endParaRPr kumimoji="0" lang="ru-RU" sz="8000" b="1" i="0" u="none" strike="noStrike" kern="1200" cap="none" spc="0" normalizeH="0" baseline="3000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krobat Bold" panose="00000800000000000000" pitchFamily="50" charset="-52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3E4FC5-7E9E-44C7-8F15-CF9C51ED6F06}"/>
                </a:ext>
              </a:extLst>
            </p:cNvPr>
            <p:cNvSpPr txBox="1"/>
            <p:nvPr/>
          </p:nvSpPr>
          <p:spPr>
            <a:xfrm>
              <a:off x="8547095" y="4367421"/>
              <a:ext cx="9861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4400" dirty="0">
                  <a:latin typeface="Akrobat Bold" panose="00000800000000000000" pitchFamily="50" charset="-52"/>
                </a:rPr>
                <a:t>FCR</a:t>
              </a:r>
              <a:endParaRPr lang="ru-RU" sz="4400" dirty="0">
                <a:latin typeface="Akrobat Bold" panose="00000800000000000000" pitchFamily="50" charset="-5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2601036-4BBD-41E2-95D1-84B2508A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8"/>
          <a:stretch/>
        </p:blipFill>
        <p:spPr>
          <a:xfrm>
            <a:off x="9245222" y="0"/>
            <a:ext cx="2966973" cy="673688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56705DC-965F-4BA5-A92B-CBCBC0A02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612340"/>
              </p:ext>
            </p:extLst>
          </p:nvPr>
        </p:nvGraphicFramePr>
        <p:xfrm>
          <a:off x="542713" y="2857500"/>
          <a:ext cx="9646919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097EBF8-6AA2-46C9-99C9-3A3F4E99B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788928"/>
              </p:ext>
            </p:extLst>
          </p:nvPr>
        </p:nvGraphicFramePr>
        <p:xfrm>
          <a:off x="542714" y="247650"/>
          <a:ext cx="9646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A442B1-63B7-4B16-9C1B-9E89F39871AD}"/>
              </a:ext>
            </a:extLst>
          </p:cNvPr>
          <p:cNvSpPr txBox="1"/>
          <p:nvPr/>
        </p:nvSpPr>
        <p:spPr>
          <a:xfrm>
            <a:off x="787400" y="590126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krobat Bold" panose="00000800000000000000" pitchFamily="50" charset="-52"/>
              </a:rPr>
              <a:t>Я рекордсмен по сбору доли оценок</a:t>
            </a:r>
          </a:p>
        </p:txBody>
      </p:sp>
    </p:spTree>
    <p:extLst>
      <p:ext uri="{BB962C8B-B14F-4D97-AF65-F5344CB8AC3E}">
        <p14:creationId xmlns:p14="http://schemas.microsoft.com/office/powerpoint/2010/main" val="74549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2601036-4BBD-41E2-95D1-84B2508A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8"/>
          <a:stretch/>
        </p:blipFill>
        <p:spPr>
          <a:xfrm>
            <a:off x="9245222" y="0"/>
            <a:ext cx="2966973" cy="6736880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D1120BA9-FCCF-4721-A9E7-50E53386766E}"/>
              </a:ext>
            </a:extLst>
          </p:cNvPr>
          <p:cNvSpPr>
            <a:spLocks noChangeAspect="1"/>
          </p:cNvSpPr>
          <p:nvPr/>
        </p:nvSpPr>
        <p:spPr>
          <a:xfrm>
            <a:off x="656667" y="1234220"/>
            <a:ext cx="900000" cy="900000"/>
          </a:xfrm>
          <a:prstGeom prst="ellipse">
            <a:avLst/>
          </a:prstGeom>
          <a:solidFill>
            <a:srgbClr val="157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anose="00000800000000000000" pitchFamily="50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55237A-CF52-4501-9556-260BF3839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7" y="1378220"/>
            <a:ext cx="612000" cy="612000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CB4255F-D6A2-41F5-ACDD-D77C81EA9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06743"/>
              </p:ext>
            </p:extLst>
          </p:nvPr>
        </p:nvGraphicFramePr>
        <p:xfrm>
          <a:off x="448735" y="2249294"/>
          <a:ext cx="8331200" cy="422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91DDEA-E8A3-4B12-8136-8DBAC27583F3}"/>
              </a:ext>
            </a:extLst>
          </p:cNvPr>
          <p:cNvSpPr txBox="1"/>
          <p:nvPr/>
        </p:nvSpPr>
        <p:spPr>
          <a:xfrm>
            <a:off x="1793800" y="1274297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krobat Bold" panose="00000800000000000000" pitchFamily="50" charset="-52"/>
              </a:rPr>
              <a:t>Я слежу не только за оценкой клиентов, но и важно как оценивают работу мой супервизор</a:t>
            </a:r>
          </a:p>
        </p:txBody>
      </p:sp>
    </p:spTree>
    <p:extLst>
      <p:ext uri="{BB962C8B-B14F-4D97-AF65-F5344CB8AC3E}">
        <p14:creationId xmlns:p14="http://schemas.microsoft.com/office/powerpoint/2010/main" val="347586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2601036-4BBD-41E2-95D1-84B2508A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8"/>
          <a:stretch/>
        </p:blipFill>
        <p:spPr>
          <a:xfrm>
            <a:off x="9245222" y="0"/>
            <a:ext cx="2966973" cy="673688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329B54F-1A6D-4136-978B-467F8FA84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97998"/>
              </p:ext>
            </p:extLst>
          </p:nvPr>
        </p:nvGraphicFramePr>
        <p:xfrm>
          <a:off x="446163" y="3864798"/>
          <a:ext cx="93773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AD82A10-4B01-45F4-910A-AB26AAC8E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79530"/>
              </p:ext>
            </p:extLst>
          </p:nvPr>
        </p:nvGraphicFramePr>
        <p:xfrm>
          <a:off x="558611" y="577615"/>
          <a:ext cx="9152466" cy="328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2499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42265</TotalTime>
  <Words>180</Words>
  <Application>Microsoft Office PowerPoint</Application>
  <PresentationFormat>Широкоэкранный</PresentationFormat>
  <Paragraphs>36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Akrobat Bold</vt:lpstr>
      <vt:lpstr>Arial</vt:lpstr>
      <vt:lpstr>Calibri</vt:lpstr>
      <vt:lpstr>Calibri Light</vt:lpstr>
      <vt:lpstr>Playfair Display</vt:lpstr>
      <vt:lpstr>Times New Roman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Логинов Георгий Константинович</dc:creator>
  <cp:lastModifiedBy>Максютова Алёна Алексеевна</cp:lastModifiedBy>
  <cp:revision>458</cp:revision>
  <cp:lastPrinted>2024-06-11T10:50:16Z</cp:lastPrinted>
  <dcterms:created xsi:type="dcterms:W3CDTF">2022-03-25T10:38:47Z</dcterms:created>
  <dcterms:modified xsi:type="dcterms:W3CDTF">2024-12-12T05:33:33Z</dcterms:modified>
</cp:coreProperties>
</file>